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Inconsolat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Inconsolata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Inconsolat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cb8b5c5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cb8b5c5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ea55204b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ea55204b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1e601e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1e601e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bdcfc429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bdcfc429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281d4cc3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281d4cc3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ec17f192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ec17f192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and Carol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cc75008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cc75008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9281d4cc3_0_6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9281d4cc3_0_6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9281d4cc3_0_2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9281d4cc3_0_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ea55204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ea55204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ea55204b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4ea55204b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281d4cc3_0_3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9281d4cc3_0_3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ea55204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ea55204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92275" y="630000"/>
            <a:ext cx="4677300" cy="25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92275" y="3528713"/>
            <a:ext cx="2636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284000" y="1904698"/>
            <a:ext cx="65760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1284000" y="2970302"/>
            <a:ext cx="6576000" cy="2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1" name="Google Shape;51;p11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11"/>
          <p:cNvSpPr/>
          <p:nvPr/>
        </p:nvSpPr>
        <p:spPr>
          <a:xfrm>
            <a:off x="78256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11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1927126" y="1501725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927126" y="2181820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title"/>
          </p:nvPr>
        </p:nvSpPr>
        <p:spPr>
          <a:xfrm>
            <a:off x="5944499" y="1501725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5944501" y="2181820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4" type="title"/>
          </p:nvPr>
        </p:nvSpPr>
        <p:spPr>
          <a:xfrm>
            <a:off x="1927126" y="3158373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idx="5" type="subTitle"/>
          </p:nvPr>
        </p:nvSpPr>
        <p:spPr>
          <a:xfrm>
            <a:off x="1927126" y="3838480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5944499" y="3158373"/>
            <a:ext cx="2479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idx="7" type="subTitle"/>
          </p:nvPr>
        </p:nvSpPr>
        <p:spPr>
          <a:xfrm>
            <a:off x="5944501" y="3838480"/>
            <a:ext cx="2479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2" type="title"/>
          </p:nvPr>
        </p:nvSpPr>
        <p:spPr>
          <a:xfrm>
            <a:off x="719975" y="145992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19975" y="204645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3" type="title"/>
          </p:nvPr>
        </p:nvSpPr>
        <p:spPr>
          <a:xfrm>
            <a:off x="3469921" y="145992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" name="Google Shape;71;p14"/>
          <p:cNvSpPr txBox="1"/>
          <p:nvPr>
            <p:ph idx="4" type="subTitle"/>
          </p:nvPr>
        </p:nvSpPr>
        <p:spPr>
          <a:xfrm>
            <a:off x="3469921" y="204645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5" type="title"/>
          </p:nvPr>
        </p:nvSpPr>
        <p:spPr>
          <a:xfrm>
            <a:off x="719975" y="305817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" name="Google Shape;73;p14"/>
          <p:cNvSpPr txBox="1"/>
          <p:nvPr>
            <p:ph idx="6" type="subTitle"/>
          </p:nvPr>
        </p:nvSpPr>
        <p:spPr>
          <a:xfrm>
            <a:off x="719975" y="364470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7" type="title"/>
          </p:nvPr>
        </p:nvSpPr>
        <p:spPr>
          <a:xfrm>
            <a:off x="3469921" y="305817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" name="Google Shape;75;p14"/>
          <p:cNvSpPr txBox="1"/>
          <p:nvPr>
            <p:ph idx="8" type="subTitle"/>
          </p:nvPr>
        </p:nvSpPr>
        <p:spPr>
          <a:xfrm>
            <a:off x="3469921" y="364470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9" type="title"/>
          </p:nvPr>
        </p:nvSpPr>
        <p:spPr>
          <a:xfrm>
            <a:off x="6219874" y="145992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4"/>
          <p:cNvSpPr txBox="1"/>
          <p:nvPr>
            <p:ph idx="13" type="subTitle"/>
          </p:nvPr>
        </p:nvSpPr>
        <p:spPr>
          <a:xfrm>
            <a:off x="6219874" y="204645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4" type="title"/>
          </p:nvPr>
        </p:nvSpPr>
        <p:spPr>
          <a:xfrm>
            <a:off x="6219874" y="3058177"/>
            <a:ext cx="2204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" name="Google Shape;79;p14"/>
          <p:cNvSpPr txBox="1"/>
          <p:nvPr>
            <p:ph idx="15" type="subTitle"/>
          </p:nvPr>
        </p:nvSpPr>
        <p:spPr>
          <a:xfrm>
            <a:off x="6219874" y="3644702"/>
            <a:ext cx="220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4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 flipH="1">
            <a:off x="5989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flipH="1">
            <a:off x="1324950" y="4807075"/>
            <a:ext cx="72267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4"/>
          <p:cNvCxnSpPr/>
          <p:nvPr/>
        </p:nvCxnSpPr>
        <p:spPr>
          <a:xfrm rot="10800000">
            <a:off x="7149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hasCustomPrompt="1" type="title"/>
          </p:nvPr>
        </p:nvSpPr>
        <p:spPr>
          <a:xfrm>
            <a:off x="1284000" y="104907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284000" y="1707678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7" name="Google Shape;87;p15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176973" y="1600325"/>
            <a:ext cx="19941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176973" y="1976085"/>
            <a:ext cx="199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4972875" y="1596175"/>
            <a:ext cx="19941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4972875" y="1976087"/>
            <a:ext cx="199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4" type="title"/>
          </p:nvPr>
        </p:nvSpPr>
        <p:spPr>
          <a:xfrm>
            <a:off x="2176973" y="3250241"/>
            <a:ext cx="19941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6"/>
          <p:cNvSpPr txBox="1"/>
          <p:nvPr>
            <p:ph idx="5" type="subTitle"/>
          </p:nvPr>
        </p:nvSpPr>
        <p:spPr>
          <a:xfrm>
            <a:off x="2176973" y="3635297"/>
            <a:ext cx="199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6" type="title"/>
          </p:nvPr>
        </p:nvSpPr>
        <p:spPr>
          <a:xfrm>
            <a:off x="4972875" y="3258401"/>
            <a:ext cx="1994100" cy="3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6"/>
          <p:cNvSpPr txBox="1"/>
          <p:nvPr>
            <p:ph idx="7" type="subTitle"/>
          </p:nvPr>
        </p:nvSpPr>
        <p:spPr>
          <a:xfrm>
            <a:off x="4972875" y="3635300"/>
            <a:ext cx="199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8"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>
            <p:ph idx="2" type="pic"/>
          </p:nvPr>
        </p:nvSpPr>
        <p:spPr>
          <a:xfrm>
            <a:off x="5115550" y="916725"/>
            <a:ext cx="3436200" cy="3342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720000" y="927363"/>
            <a:ext cx="41748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720000" y="2704738"/>
            <a:ext cx="41748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/>
          <p:nvPr/>
        </p:nvSpPr>
        <p:spPr>
          <a:xfrm>
            <a:off x="78256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7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3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720000" y="1215750"/>
            <a:ext cx="7704000" cy="17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08" name="Google Shape;108;p18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/>
          <p:nvPr/>
        </p:nvSpPr>
        <p:spPr>
          <a:xfrm>
            <a:off x="78256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8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3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3827375" y="2397125"/>
            <a:ext cx="45966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3827400" y="1344150"/>
            <a:ext cx="4596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717751" y="837813"/>
            <a:ext cx="39771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713225" y="1794701"/>
            <a:ext cx="3986100" cy="11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0"/>
          <p:cNvSpPr txBox="1"/>
          <p:nvPr/>
        </p:nvSpPr>
        <p:spPr>
          <a:xfrm>
            <a:off x="713225" y="3566700"/>
            <a:ext cx="4089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, and includes icons,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92575" y="2405900"/>
            <a:ext cx="4591800" cy="9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3408784"/>
            <a:ext cx="1141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92575" y="3516460"/>
            <a:ext cx="3081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 flipH="1">
            <a:off x="594000" y="4267025"/>
            <a:ext cx="2319600" cy="8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 flipH="1">
            <a:off x="598950" y="0"/>
            <a:ext cx="726000" cy="7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flipH="1">
            <a:off x="1324950" y="0"/>
            <a:ext cx="7226700" cy="7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1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1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598950" y="4396700"/>
            <a:ext cx="7226700" cy="7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7825650" y="4396700"/>
            <a:ext cx="726000" cy="7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2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62350"/>
            <a:ext cx="7557900" cy="3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78256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title"/>
          </p:nvPr>
        </p:nvSpPr>
        <p:spPr>
          <a:xfrm>
            <a:off x="720000" y="2280650"/>
            <a:ext cx="299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3" type="title"/>
          </p:nvPr>
        </p:nvSpPr>
        <p:spPr>
          <a:xfrm>
            <a:off x="4187141" y="2280650"/>
            <a:ext cx="2998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4187145" y="2781775"/>
            <a:ext cx="29982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720189" y="2781775"/>
            <a:ext cx="29973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6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720000" y="833750"/>
            <a:ext cx="41748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720000" y="2611125"/>
            <a:ext cx="41748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7825650" y="4807075"/>
            <a:ext cx="7260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7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598950" y="4807075"/>
            <a:ext cx="72267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1852350" y="1307100"/>
            <a:ext cx="5439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0" name="Google Shape;40;p8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8"/>
          <p:cNvSpPr/>
          <p:nvPr/>
        </p:nvSpPr>
        <p:spPr>
          <a:xfrm>
            <a:off x="1324950" y="4807075"/>
            <a:ext cx="7226700" cy="3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720000" y="4894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3827375" y="2397125"/>
            <a:ext cx="4596600" cy="1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3827400" y="1344150"/>
            <a:ext cx="4596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5193300" y="3543600"/>
            <a:ext cx="32307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consolata"/>
              <a:buNone/>
              <a:defRPr b="1" sz="3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xnYEQD1b65UnhjM4bG55lzbvqIjVnI9r/view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3"/>
          <p:cNvGrpSpPr/>
          <p:nvPr/>
        </p:nvGrpSpPr>
        <p:grpSpPr>
          <a:xfrm>
            <a:off x="4063525" y="3081900"/>
            <a:ext cx="4488000" cy="1556700"/>
            <a:chOff x="4063525" y="3081900"/>
            <a:chExt cx="4488000" cy="1556700"/>
          </a:xfrm>
        </p:grpSpPr>
        <p:sp>
          <p:nvSpPr>
            <p:cNvPr id="135" name="Google Shape;135;p23"/>
            <p:cNvSpPr/>
            <p:nvPr/>
          </p:nvSpPr>
          <p:spPr>
            <a:xfrm>
              <a:off x="4063525" y="3081900"/>
              <a:ext cx="4488000" cy="155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" name="Google Shape;136;p23"/>
            <p:cNvCxnSpPr/>
            <p:nvPr/>
          </p:nvCxnSpPr>
          <p:spPr>
            <a:xfrm>
              <a:off x="4238200" y="3429000"/>
              <a:ext cx="0" cy="916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3"/>
            <p:cNvCxnSpPr/>
            <p:nvPr/>
          </p:nvCxnSpPr>
          <p:spPr>
            <a:xfrm flipH="1">
              <a:off x="4483100" y="3450000"/>
              <a:ext cx="3757500" cy="870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3"/>
            <p:cNvCxnSpPr/>
            <p:nvPr/>
          </p:nvCxnSpPr>
          <p:spPr>
            <a:xfrm>
              <a:off x="8424000" y="3429000"/>
              <a:ext cx="0" cy="916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9" name="Google Shape;139;p23"/>
          <p:cNvCxnSpPr/>
          <p:nvPr/>
        </p:nvCxnSpPr>
        <p:spPr>
          <a:xfrm>
            <a:off x="720000" y="31979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0" name="Google Shape;140;p23"/>
          <p:cNvGrpSpPr/>
          <p:nvPr/>
        </p:nvGrpSpPr>
        <p:grpSpPr>
          <a:xfrm>
            <a:off x="6208525" y="496550"/>
            <a:ext cx="2343000" cy="2590200"/>
            <a:chOff x="6208525" y="496550"/>
            <a:chExt cx="2343000" cy="2590200"/>
          </a:xfrm>
        </p:grpSpPr>
        <p:sp>
          <p:nvSpPr>
            <p:cNvPr id="141" name="Google Shape;141;p23"/>
            <p:cNvSpPr/>
            <p:nvPr/>
          </p:nvSpPr>
          <p:spPr>
            <a:xfrm>
              <a:off x="6208525" y="496550"/>
              <a:ext cx="2343000" cy="259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23"/>
            <p:cNvCxnSpPr/>
            <p:nvPr/>
          </p:nvCxnSpPr>
          <p:spPr>
            <a:xfrm>
              <a:off x="6489850" y="1852375"/>
              <a:ext cx="1945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23"/>
            <p:cNvCxnSpPr/>
            <p:nvPr/>
          </p:nvCxnSpPr>
          <p:spPr>
            <a:xfrm>
              <a:off x="6314900" y="767850"/>
              <a:ext cx="0" cy="2178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4" name="Google Shape;144;p23"/>
          <p:cNvSpPr txBox="1"/>
          <p:nvPr>
            <p:ph type="ctrTitle"/>
          </p:nvPr>
        </p:nvSpPr>
        <p:spPr>
          <a:xfrm>
            <a:off x="720000" y="630000"/>
            <a:ext cx="5853900" cy="25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AUSTIN TRAFFIC INCIDENT ANALYSIS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Insights for Improved Road Safety</a:t>
            </a:r>
            <a:endParaRPr sz="2000"/>
          </a:p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720000" y="3280050"/>
            <a:ext cx="29217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BAX372T Advanced Programming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 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Nhu Tran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Castaneda</a:t>
            </a:r>
            <a:endParaRPr/>
          </a:p>
        </p:txBody>
      </p:sp>
      <p:cxnSp>
        <p:nvCxnSpPr>
          <p:cNvPr id="146" name="Google Shape;146;p23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3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13" y="1123163"/>
            <a:ext cx="6062975" cy="32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736300" y="496550"/>
            <a:ext cx="7815075" cy="4143200"/>
            <a:chOff x="736300" y="496550"/>
            <a:chExt cx="7815075" cy="4143200"/>
          </a:xfrm>
        </p:grpSpPr>
        <p:sp>
          <p:nvSpPr>
            <p:cNvPr id="259" name="Google Shape;259;p33"/>
            <p:cNvSpPr/>
            <p:nvPr/>
          </p:nvSpPr>
          <p:spPr>
            <a:xfrm>
              <a:off x="6784375" y="2543350"/>
              <a:ext cx="1767000" cy="209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6784375" y="496550"/>
              <a:ext cx="1767000" cy="29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33"/>
            <p:cNvCxnSpPr/>
            <p:nvPr/>
          </p:nvCxnSpPr>
          <p:spPr>
            <a:xfrm rot="10800000">
              <a:off x="736300" y="747975"/>
              <a:ext cx="7699500" cy="1187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2" name="Google Shape;262;p33"/>
          <p:cNvSpPr txBox="1"/>
          <p:nvPr>
            <p:ph type="title"/>
          </p:nvPr>
        </p:nvSpPr>
        <p:spPr>
          <a:xfrm>
            <a:off x="1861800" y="3270925"/>
            <a:ext cx="5749200" cy="9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</a:t>
            </a:r>
            <a:endParaRPr/>
          </a:p>
        </p:txBody>
      </p:sp>
      <p:sp>
        <p:nvSpPr>
          <p:cNvPr id="263" name="Google Shape;263;p33"/>
          <p:cNvSpPr txBox="1"/>
          <p:nvPr>
            <p:ph idx="2" type="title"/>
          </p:nvPr>
        </p:nvSpPr>
        <p:spPr>
          <a:xfrm>
            <a:off x="720000" y="3408784"/>
            <a:ext cx="1141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64" name="Google Shape;264;p33"/>
          <p:cNvCxnSpPr/>
          <p:nvPr/>
        </p:nvCxnSpPr>
        <p:spPr>
          <a:xfrm>
            <a:off x="725775" y="2329700"/>
            <a:ext cx="0" cy="183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3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3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3"/>
          <p:cNvCxnSpPr/>
          <p:nvPr/>
        </p:nvCxnSpPr>
        <p:spPr>
          <a:xfrm>
            <a:off x="714150" y="2101911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700" y="2171475"/>
            <a:ext cx="1285475" cy="12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idx="4294967295" type="title"/>
          </p:nvPr>
        </p:nvSpPr>
        <p:spPr>
          <a:xfrm>
            <a:off x="479700" y="1962947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>
            <p:ph idx="4294967295" type="title"/>
          </p:nvPr>
        </p:nvSpPr>
        <p:spPr>
          <a:xfrm>
            <a:off x="479700" y="3633248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4"/>
          <p:cNvGrpSpPr/>
          <p:nvPr/>
        </p:nvGrpSpPr>
        <p:grpSpPr>
          <a:xfrm>
            <a:off x="341775" y="1249325"/>
            <a:ext cx="1241100" cy="3369990"/>
            <a:chOff x="593700" y="1269900"/>
            <a:chExt cx="1241100" cy="3369990"/>
          </a:xfrm>
        </p:grpSpPr>
        <p:sp>
          <p:nvSpPr>
            <p:cNvPr id="276" name="Google Shape;276;p34"/>
            <p:cNvSpPr/>
            <p:nvPr/>
          </p:nvSpPr>
          <p:spPr>
            <a:xfrm>
              <a:off x="593700" y="1683990"/>
              <a:ext cx="1241100" cy="295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593700" y="1269900"/>
              <a:ext cx="1241100" cy="164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8" name="Google Shape;278;p34"/>
          <p:cNvCxnSpPr/>
          <p:nvPr/>
        </p:nvCxnSpPr>
        <p:spPr>
          <a:xfrm>
            <a:off x="468075" y="11796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4"/>
          <p:cNvCxnSpPr/>
          <p:nvPr/>
        </p:nvCxnSpPr>
        <p:spPr>
          <a:xfrm>
            <a:off x="473850" y="3029950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4"/>
          <p:cNvCxnSpPr/>
          <p:nvPr/>
        </p:nvCxnSpPr>
        <p:spPr>
          <a:xfrm>
            <a:off x="473850" y="1373300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4"/>
          <p:cNvSpPr txBox="1"/>
          <p:nvPr>
            <p:ph idx="4294967295" type="title"/>
          </p:nvPr>
        </p:nvSpPr>
        <p:spPr>
          <a:xfrm>
            <a:off x="479700" y="3281830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" name="Google Shape;282;p34"/>
          <p:cNvSpPr txBox="1"/>
          <p:nvPr>
            <p:ph idx="4294967295" type="title"/>
          </p:nvPr>
        </p:nvSpPr>
        <p:spPr>
          <a:xfrm>
            <a:off x="479700" y="1611529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3" name="Google Shape;283;p34"/>
          <p:cNvSpPr txBox="1"/>
          <p:nvPr>
            <p:ph idx="8" type="title"/>
          </p:nvPr>
        </p:nvSpPr>
        <p:spPr>
          <a:xfrm>
            <a:off x="468075" y="424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</a:t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1675200" y="1249313"/>
            <a:ext cx="1385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1675200" y="1713150"/>
            <a:ext cx="29904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“Out of all the areas that an incident had occurred, which ones are actually </a:t>
            </a:r>
            <a:r>
              <a:rPr b="1" i="1" lang="en"/>
              <a:t>high-risk</a:t>
            </a:r>
            <a:r>
              <a:rPr i="1" lang="en"/>
              <a:t>, which ones are </a:t>
            </a:r>
            <a:r>
              <a:rPr b="1" i="1" lang="en"/>
              <a:t>low-risk</a:t>
            </a:r>
            <a:r>
              <a:rPr i="1" lang="en"/>
              <a:t>?</a:t>
            </a:r>
            <a:endParaRPr i="1"/>
          </a:p>
        </p:txBody>
      </p:sp>
      <p:sp>
        <p:nvSpPr>
          <p:cNvPr id="286" name="Google Shape;286;p34"/>
          <p:cNvSpPr txBox="1"/>
          <p:nvPr>
            <p:ph idx="4" type="title"/>
          </p:nvPr>
        </p:nvSpPr>
        <p:spPr>
          <a:xfrm>
            <a:off x="1675200" y="2930275"/>
            <a:ext cx="309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“HIGH-RISK”</a:t>
            </a:r>
            <a:endParaRPr/>
          </a:p>
        </p:txBody>
      </p:sp>
      <p:sp>
        <p:nvSpPr>
          <p:cNvPr id="287" name="Google Shape;287;p34"/>
          <p:cNvSpPr txBox="1"/>
          <p:nvPr>
            <p:ph idx="5" type="subTitle"/>
          </p:nvPr>
        </p:nvSpPr>
        <p:spPr>
          <a:xfrm>
            <a:off x="1444500" y="3457857"/>
            <a:ext cx="38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</a:t>
            </a:r>
            <a:r>
              <a:rPr lang="en"/>
              <a:t>luster incident locations using </a:t>
            </a:r>
            <a:r>
              <a:rPr b="1" lang="en"/>
              <a:t>KMeans</a:t>
            </a:r>
            <a:r>
              <a:rPr lang="en"/>
              <a:t> into </a:t>
            </a:r>
            <a:r>
              <a:rPr b="1" lang="en"/>
              <a:t>50 geographic clusters</a:t>
            </a:r>
            <a:endParaRPr/>
          </a:p>
        </p:txBody>
      </p:sp>
      <p:pic>
        <p:nvPicPr>
          <p:cNvPr id="288" name="Google Shape;288;p34" title="o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20" y="1525650"/>
            <a:ext cx="3713156" cy="266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 title="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325" y="1525638"/>
            <a:ext cx="3713148" cy="26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>
            <p:ph idx="5" type="subTitle"/>
          </p:nvPr>
        </p:nvSpPr>
        <p:spPr>
          <a:xfrm>
            <a:off x="1444500" y="4030545"/>
            <a:ext cx="386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Clusters with </a:t>
            </a:r>
            <a:r>
              <a:rPr b="1" lang="en"/>
              <a:t>&gt;1,000</a:t>
            </a:r>
            <a:r>
              <a:rPr lang="en"/>
              <a:t> incidents (7-8 a week) were labeled as high-risk</a:t>
            </a:r>
            <a:endParaRPr/>
          </a:p>
        </p:txBody>
      </p:sp>
      <p:cxnSp>
        <p:nvCxnSpPr>
          <p:cNvPr id="291" name="Google Shape;291;p34"/>
          <p:cNvCxnSpPr/>
          <p:nvPr/>
        </p:nvCxnSpPr>
        <p:spPr>
          <a:xfrm>
            <a:off x="468075" y="485195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idx="4294967295" type="title"/>
          </p:nvPr>
        </p:nvSpPr>
        <p:spPr>
          <a:xfrm>
            <a:off x="479700" y="1962947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>
            <p:ph idx="4294967295" type="title"/>
          </p:nvPr>
        </p:nvSpPr>
        <p:spPr>
          <a:xfrm>
            <a:off x="479700" y="3633248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341775" y="1249325"/>
            <a:ext cx="1241100" cy="3369990"/>
            <a:chOff x="593700" y="1269900"/>
            <a:chExt cx="1241100" cy="3369990"/>
          </a:xfrm>
        </p:grpSpPr>
        <p:sp>
          <p:nvSpPr>
            <p:cNvPr id="299" name="Google Shape;299;p35"/>
            <p:cNvSpPr/>
            <p:nvPr/>
          </p:nvSpPr>
          <p:spPr>
            <a:xfrm>
              <a:off x="593700" y="1683990"/>
              <a:ext cx="1241100" cy="295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93700" y="1269900"/>
              <a:ext cx="1241100" cy="164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1" name="Google Shape;301;p35"/>
          <p:cNvCxnSpPr/>
          <p:nvPr/>
        </p:nvCxnSpPr>
        <p:spPr>
          <a:xfrm>
            <a:off x="468075" y="485195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5"/>
          <p:cNvCxnSpPr/>
          <p:nvPr/>
        </p:nvCxnSpPr>
        <p:spPr>
          <a:xfrm>
            <a:off x="468075" y="11796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473850" y="3029950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5"/>
          <p:cNvCxnSpPr/>
          <p:nvPr/>
        </p:nvCxnSpPr>
        <p:spPr>
          <a:xfrm>
            <a:off x="473850" y="1373300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5"/>
          <p:cNvSpPr txBox="1"/>
          <p:nvPr>
            <p:ph idx="4294967295" type="title"/>
          </p:nvPr>
        </p:nvSpPr>
        <p:spPr>
          <a:xfrm>
            <a:off x="479700" y="3281830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6" name="Google Shape;306;p35"/>
          <p:cNvSpPr txBox="1"/>
          <p:nvPr>
            <p:ph idx="4294967295" type="title"/>
          </p:nvPr>
        </p:nvSpPr>
        <p:spPr>
          <a:xfrm>
            <a:off x="479700" y="1611529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7" name="Google Shape;307;p35"/>
          <p:cNvSpPr txBox="1"/>
          <p:nvPr>
            <p:ph idx="8" type="title"/>
          </p:nvPr>
        </p:nvSpPr>
        <p:spPr>
          <a:xfrm>
            <a:off x="468075" y="424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</a:t>
            </a:r>
            <a:endParaRPr/>
          </a:p>
        </p:txBody>
      </p:sp>
      <p:sp>
        <p:nvSpPr>
          <p:cNvPr id="308" name="Google Shape;308;p35"/>
          <p:cNvSpPr txBox="1"/>
          <p:nvPr>
            <p:ph type="title"/>
          </p:nvPr>
        </p:nvSpPr>
        <p:spPr>
          <a:xfrm>
            <a:off x="1675200" y="1249325"/>
            <a:ext cx="3192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 FEATURES</a:t>
            </a:r>
            <a:endParaRPr/>
          </a:p>
        </p:txBody>
      </p:sp>
      <p:sp>
        <p:nvSpPr>
          <p:cNvPr id="309" name="Google Shape;309;p35"/>
          <p:cNvSpPr txBox="1"/>
          <p:nvPr>
            <p:ph idx="1" type="subTitle"/>
          </p:nvPr>
        </p:nvSpPr>
        <p:spPr>
          <a:xfrm>
            <a:off x="1582875" y="1725938"/>
            <a:ext cx="1638000" cy="11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h</a:t>
            </a:r>
            <a:r>
              <a:rPr lang="en"/>
              <a:t>our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</a:t>
            </a:r>
            <a:r>
              <a:rPr lang="en"/>
              <a:t>ay_of_week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</a:t>
            </a:r>
            <a:r>
              <a:rPr lang="en"/>
              <a:t>onth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</a:t>
            </a:r>
            <a:r>
              <a:rPr lang="en"/>
              <a:t>ush_hour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AM/PM</a:t>
            </a:r>
            <a:endParaRPr/>
          </a:p>
        </p:txBody>
      </p:sp>
      <p:sp>
        <p:nvSpPr>
          <p:cNvPr id="310" name="Google Shape;310;p35"/>
          <p:cNvSpPr txBox="1"/>
          <p:nvPr>
            <p:ph idx="4" type="title"/>
          </p:nvPr>
        </p:nvSpPr>
        <p:spPr>
          <a:xfrm>
            <a:off x="1675200" y="2930275"/>
            <a:ext cx="3092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 CLASSIFIER</a:t>
            </a:r>
            <a:endParaRPr/>
          </a:p>
        </p:txBody>
      </p:sp>
      <p:sp>
        <p:nvSpPr>
          <p:cNvPr id="311" name="Google Shape;311;p35"/>
          <p:cNvSpPr txBox="1"/>
          <p:nvPr>
            <p:ph idx="5" type="subTitle"/>
          </p:nvPr>
        </p:nvSpPr>
        <p:spPr>
          <a:xfrm>
            <a:off x="1582875" y="3457875"/>
            <a:ext cx="2328900" cy="13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"/>
              <a:t>Bagging</a:t>
            </a:r>
            <a:br>
              <a:rPr b="1" lang="en"/>
            </a:br>
            <a:endParaRPr b="1" sz="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"/>
              <a:t>Random Forest</a:t>
            </a:r>
            <a:br>
              <a:rPr lang="en"/>
            </a:br>
            <a:r>
              <a:rPr lang="en" sz="1100"/>
              <a:t>➼ n_estimators = 10</a:t>
            </a:r>
            <a:br>
              <a:rPr lang="en" sz="1100"/>
            </a:br>
            <a:endParaRPr sz="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"/>
              <a:t>Gradient Boosting</a:t>
            </a:r>
            <a:br>
              <a:rPr lang="en"/>
            </a:br>
            <a:r>
              <a:rPr lang="en" sz="1100"/>
              <a:t>➼ </a:t>
            </a:r>
            <a:r>
              <a:rPr lang="en" sz="1100"/>
              <a:t>n_estimators = 200</a:t>
            </a:r>
            <a:br>
              <a:rPr lang="en" sz="1100"/>
            </a:br>
            <a:r>
              <a:rPr lang="en" sz="1100"/>
              <a:t>➼ max_depth = 4</a:t>
            </a:r>
            <a:endParaRPr sz="1100"/>
          </a:p>
        </p:txBody>
      </p:sp>
      <p:sp>
        <p:nvSpPr>
          <p:cNvPr id="312" name="Google Shape;312;p35"/>
          <p:cNvSpPr txBox="1"/>
          <p:nvPr>
            <p:ph idx="1" type="subTitle"/>
          </p:nvPr>
        </p:nvSpPr>
        <p:spPr>
          <a:xfrm>
            <a:off x="3275850" y="1777013"/>
            <a:ext cx="1638000" cy="11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temp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precip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windspeed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cloudcover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visibility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300" y="1691501"/>
            <a:ext cx="3385526" cy="24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idx="4294967295" type="title"/>
          </p:nvPr>
        </p:nvSpPr>
        <p:spPr>
          <a:xfrm>
            <a:off x="713213" y="1627838"/>
            <a:ext cx="3701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 txBox="1"/>
          <p:nvPr>
            <p:ph idx="4294967295" type="subTitle"/>
          </p:nvPr>
        </p:nvSpPr>
        <p:spPr>
          <a:xfrm>
            <a:off x="713213" y="2261696"/>
            <a:ext cx="3701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>
            <p:ph idx="4294967295" type="title"/>
          </p:nvPr>
        </p:nvSpPr>
        <p:spPr>
          <a:xfrm>
            <a:off x="4729663" y="1627838"/>
            <a:ext cx="37011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 txBox="1"/>
          <p:nvPr>
            <p:ph idx="4294967295" type="subTitle"/>
          </p:nvPr>
        </p:nvSpPr>
        <p:spPr>
          <a:xfrm>
            <a:off x="4729663" y="2261696"/>
            <a:ext cx="37011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598938" y="1198975"/>
            <a:ext cx="4130700" cy="19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4729663" y="1198975"/>
            <a:ext cx="3815400" cy="19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6"/>
          <p:cNvCxnSpPr/>
          <p:nvPr/>
        </p:nvCxnSpPr>
        <p:spPr>
          <a:xfrm>
            <a:off x="719988" y="29987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6"/>
          <p:cNvCxnSpPr/>
          <p:nvPr/>
        </p:nvCxnSpPr>
        <p:spPr>
          <a:xfrm>
            <a:off x="719988" y="13360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36"/>
          <p:cNvCxnSpPr/>
          <p:nvPr/>
        </p:nvCxnSpPr>
        <p:spPr>
          <a:xfrm>
            <a:off x="4481563" y="1531075"/>
            <a:ext cx="0" cy="1272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6"/>
          <p:cNvSpPr txBox="1"/>
          <p:nvPr>
            <p:ph idx="4294967295" type="title"/>
          </p:nvPr>
        </p:nvSpPr>
        <p:spPr>
          <a:xfrm>
            <a:off x="713213" y="1627838"/>
            <a:ext cx="3701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72.35%</a:t>
            </a:r>
            <a:endParaRPr sz="4000"/>
          </a:p>
        </p:txBody>
      </p:sp>
      <p:sp>
        <p:nvSpPr>
          <p:cNvPr id="328" name="Google Shape;328;p36"/>
          <p:cNvSpPr txBox="1"/>
          <p:nvPr>
            <p:ph idx="4294967295" type="subTitle"/>
          </p:nvPr>
        </p:nvSpPr>
        <p:spPr>
          <a:xfrm>
            <a:off x="713213" y="2261696"/>
            <a:ext cx="3701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Baseline Accuracy</a:t>
            </a:r>
            <a:endParaRPr/>
          </a:p>
        </p:txBody>
      </p:sp>
      <p:sp>
        <p:nvSpPr>
          <p:cNvPr id="329" name="Google Shape;329;p36"/>
          <p:cNvSpPr txBox="1"/>
          <p:nvPr>
            <p:ph idx="4294967295" type="title"/>
          </p:nvPr>
        </p:nvSpPr>
        <p:spPr>
          <a:xfrm>
            <a:off x="4729663" y="1627838"/>
            <a:ext cx="37011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85.50%</a:t>
            </a:r>
            <a:endParaRPr sz="4000"/>
          </a:p>
        </p:txBody>
      </p:sp>
      <p:sp>
        <p:nvSpPr>
          <p:cNvPr id="330" name="Google Shape;330;p36"/>
          <p:cNvSpPr txBox="1"/>
          <p:nvPr>
            <p:ph idx="4294967295" type="subTitle"/>
          </p:nvPr>
        </p:nvSpPr>
        <p:spPr>
          <a:xfrm>
            <a:off x="4729663" y="2261696"/>
            <a:ext cx="3701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Gradient Boosting Test Accuracy</a:t>
            </a:r>
            <a:endParaRPr/>
          </a:p>
        </p:txBody>
      </p:sp>
      <p:cxnSp>
        <p:nvCxnSpPr>
          <p:cNvPr id="331" name="Google Shape;331;p36"/>
          <p:cNvCxnSpPr/>
          <p:nvPr/>
        </p:nvCxnSpPr>
        <p:spPr>
          <a:xfrm flipH="1" rot="10800000">
            <a:off x="649500" y="621650"/>
            <a:ext cx="7856700" cy="114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6"/>
          <p:cNvSpPr txBox="1"/>
          <p:nvPr>
            <p:ph type="title"/>
          </p:nvPr>
        </p:nvSpPr>
        <p:spPr>
          <a:xfrm>
            <a:off x="1182900" y="413125"/>
            <a:ext cx="677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GRADIENT BOOSTING MODEL OUTPUT</a:t>
            </a:r>
            <a:endParaRPr sz="3400"/>
          </a:p>
        </p:txBody>
      </p:sp>
      <p:cxnSp>
        <p:nvCxnSpPr>
          <p:cNvPr id="333" name="Google Shape;333;p36"/>
          <p:cNvCxnSpPr>
            <a:endCxn id="334" idx="0"/>
          </p:cNvCxnSpPr>
          <p:nvPr/>
        </p:nvCxnSpPr>
        <p:spPr>
          <a:xfrm>
            <a:off x="5945953" y="2747075"/>
            <a:ext cx="1800" cy="78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6"/>
          <p:cNvSpPr/>
          <p:nvPr/>
        </p:nvSpPr>
        <p:spPr>
          <a:xfrm>
            <a:off x="5182603" y="3530975"/>
            <a:ext cx="15303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 txBox="1"/>
          <p:nvPr>
            <p:ph idx="4294967295" type="subTitle"/>
          </p:nvPr>
        </p:nvSpPr>
        <p:spPr>
          <a:xfrm>
            <a:off x="4888725" y="3565025"/>
            <a:ext cx="2140500" cy="11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High-risk (y=1)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Precision = 68%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Recall = 94%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3382350" y="1275850"/>
            <a:ext cx="2379300" cy="343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706050" y="1275850"/>
            <a:ext cx="2379300" cy="34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37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7"/>
          <p:cNvCxnSpPr/>
          <p:nvPr/>
        </p:nvCxnSpPr>
        <p:spPr>
          <a:xfrm>
            <a:off x="712725" y="47961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7"/>
          <p:cNvSpPr txBox="1"/>
          <p:nvPr>
            <p:ph idx="8" type="title"/>
          </p:nvPr>
        </p:nvSpPr>
        <p:spPr>
          <a:xfrm>
            <a:off x="720459" y="553968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45" name="Google Shape;345;p37"/>
          <p:cNvSpPr txBox="1"/>
          <p:nvPr>
            <p:ph type="title"/>
          </p:nvPr>
        </p:nvSpPr>
        <p:spPr>
          <a:xfrm>
            <a:off x="898650" y="2117888"/>
            <a:ext cx="1994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Additional Data Enrichment</a:t>
            </a:r>
            <a:endParaRPr sz="1800"/>
          </a:p>
        </p:txBody>
      </p:sp>
      <p:sp>
        <p:nvSpPr>
          <p:cNvPr id="346" name="Google Shape;346;p37"/>
          <p:cNvSpPr/>
          <p:nvPr/>
        </p:nvSpPr>
        <p:spPr>
          <a:xfrm>
            <a:off x="1661252" y="1538948"/>
            <a:ext cx="468891" cy="392267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6055800" y="1275850"/>
            <a:ext cx="2379300" cy="34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4391596" y="1469745"/>
            <a:ext cx="357966" cy="462866"/>
          </a:xfrm>
          <a:custGeom>
            <a:rect b="b" l="l" r="r" t="t"/>
            <a:pathLst>
              <a:path extrusionOk="0" h="12752" w="9862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7013854" y="1505450"/>
            <a:ext cx="463192" cy="459272"/>
          </a:xfrm>
          <a:custGeom>
            <a:rect b="b" l="l" r="r" t="t"/>
            <a:pathLst>
              <a:path extrusionOk="0" h="12653" w="12761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 txBox="1"/>
          <p:nvPr>
            <p:ph type="title"/>
          </p:nvPr>
        </p:nvSpPr>
        <p:spPr>
          <a:xfrm>
            <a:off x="3519975" y="2111888"/>
            <a:ext cx="21012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Model Refinement &amp; Exploration</a:t>
            </a:r>
            <a:endParaRPr sz="1800"/>
          </a:p>
        </p:txBody>
      </p:sp>
      <p:sp>
        <p:nvSpPr>
          <p:cNvPr id="351" name="Google Shape;351;p37"/>
          <p:cNvSpPr txBox="1"/>
          <p:nvPr>
            <p:ph type="title"/>
          </p:nvPr>
        </p:nvSpPr>
        <p:spPr>
          <a:xfrm>
            <a:off x="6251250" y="2127950"/>
            <a:ext cx="1994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Validation &amp; Dashboarding</a:t>
            </a:r>
            <a:endParaRPr sz="1800"/>
          </a:p>
        </p:txBody>
      </p:sp>
      <p:sp>
        <p:nvSpPr>
          <p:cNvPr id="352" name="Google Shape;352;p37"/>
          <p:cNvSpPr txBox="1"/>
          <p:nvPr>
            <p:ph idx="1" type="subTitle"/>
          </p:nvPr>
        </p:nvSpPr>
        <p:spPr>
          <a:xfrm>
            <a:off x="655650" y="2904850"/>
            <a:ext cx="2379300" cy="11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Better data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More historical data sources</a:t>
            </a:r>
            <a:endParaRPr/>
          </a:p>
        </p:txBody>
      </p:sp>
      <p:sp>
        <p:nvSpPr>
          <p:cNvPr id="353" name="Google Shape;353;p37"/>
          <p:cNvSpPr txBox="1"/>
          <p:nvPr>
            <p:ph idx="1" type="subTitle"/>
          </p:nvPr>
        </p:nvSpPr>
        <p:spPr>
          <a:xfrm>
            <a:off x="3265425" y="2855425"/>
            <a:ext cx="2566800" cy="17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Less arbitrary values</a:t>
            </a:r>
            <a:br>
              <a:rPr lang="en"/>
            </a:br>
            <a:endParaRPr sz="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Additional feature engineering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Tune model hyperparameters</a:t>
            </a:r>
            <a:br>
              <a:rPr lang="en"/>
            </a:br>
            <a:endParaRPr sz="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Experiment with other ML models</a:t>
            </a:r>
            <a:endParaRPr/>
          </a:p>
        </p:txBody>
      </p:sp>
      <p:sp>
        <p:nvSpPr>
          <p:cNvPr id="354" name="Google Shape;354;p37"/>
          <p:cNvSpPr txBox="1"/>
          <p:nvPr>
            <p:ph idx="1" type="subTitle"/>
          </p:nvPr>
        </p:nvSpPr>
        <p:spPr>
          <a:xfrm>
            <a:off x="5946225" y="2803500"/>
            <a:ext cx="2482200" cy="18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Sensitivity Analysis (Examine the effect of a change in data or parameters)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Dashboard to present to potential clients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Google Shape;359;p38"/>
          <p:cNvCxnSpPr/>
          <p:nvPr/>
        </p:nvCxnSpPr>
        <p:spPr>
          <a:xfrm>
            <a:off x="720000" y="12002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8"/>
          <p:cNvCxnSpPr/>
          <p:nvPr/>
        </p:nvCxnSpPr>
        <p:spPr>
          <a:xfrm>
            <a:off x="712725" y="4796125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8"/>
          <p:cNvSpPr txBox="1"/>
          <p:nvPr>
            <p:ph idx="8" type="title"/>
          </p:nvPr>
        </p:nvSpPr>
        <p:spPr>
          <a:xfrm>
            <a:off x="720459" y="553968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IMPACTS</a:t>
            </a:r>
            <a:endParaRPr/>
          </a:p>
        </p:txBody>
      </p:sp>
      <p:sp>
        <p:nvSpPr>
          <p:cNvPr id="362" name="Google Shape;362;p38"/>
          <p:cNvSpPr txBox="1"/>
          <p:nvPr>
            <p:ph idx="4294967295" type="title"/>
          </p:nvPr>
        </p:nvSpPr>
        <p:spPr>
          <a:xfrm>
            <a:off x="850650" y="2026785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 txBox="1"/>
          <p:nvPr>
            <p:ph idx="4294967295" type="title"/>
          </p:nvPr>
        </p:nvSpPr>
        <p:spPr>
          <a:xfrm>
            <a:off x="850650" y="3697086"/>
            <a:ext cx="10482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38"/>
          <p:cNvCxnSpPr/>
          <p:nvPr/>
        </p:nvCxnSpPr>
        <p:spPr>
          <a:xfrm>
            <a:off x="844800" y="3093788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38"/>
          <p:cNvGrpSpPr/>
          <p:nvPr/>
        </p:nvGrpSpPr>
        <p:grpSpPr>
          <a:xfrm>
            <a:off x="712725" y="1313163"/>
            <a:ext cx="1241100" cy="3369990"/>
            <a:chOff x="593700" y="1269900"/>
            <a:chExt cx="1241100" cy="3369990"/>
          </a:xfrm>
        </p:grpSpPr>
        <p:sp>
          <p:nvSpPr>
            <p:cNvPr id="366" name="Google Shape;366;p38"/>
            <p:cNvSpPr/>
            <p:nvPr/>
          </p:nvSpPr>
          <p:spPr>
            <a:xfrm>
              <a:off x="593700" y="1683990"/>
              <a:ext cx="1241100" cy="295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593700" y="1269900"/>
              <a:ext cx="1241100" cy="164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8" name="Google Shape;368;p38"/>
          <p:cNvCxnSpPr/>
          <p:nvPr/>
        </p:nvCxnSpPr>
        <p:spPr>
          <a:xfrm>
            <a:off x="844800" y="1437138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38"/>
          <p:cNvSpPr txBox="1"/>
          <p:nvPr>
            <p:ph idx="4294967295" type="title"/>
          </p:nvPr>
        </p:nvSpPr>
        <p:spPr>
          <a:xfrm>
            <a:off x="850650" y="3345668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0" name="Google Shape;370;p38"/>
          <p:cNvSpPr txBox="1"/>
          <p:nvPr>
            <p:ph idx="4294967295" type="title"/>
          </p:nvPr>
        </p:nvSpPr>
        <p:spPr>
          <a:xfrm>
            <a:off x="850650" y="1675367"/>
            <a:ext cx="1048200" cy="5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71" name="Google Shape;371;p38"/>
          <p:cNvCxnSpPr/>
          <p:nvPr/>
        </p:nvCxnSpPr>
        <p:spPr>
          <a:xfrm>
            <a:off x="832625" y="3093788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8"/>
          <p:cNvSpPr txBox="1"/>
          <p:nvPr>
            <p:ph type="title"/>
          </p:nvPr>
        </p:nvSpPr>
        <p:spPr>
          <a:xfrm>
            <a:off x="2138675" y="1324763"/>
            <a:ext cx="4135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Traffic Safety</a:t>
            </a:r>
            <a:endParaRPr/>
          </a:p>
        </p:txBody>
      </p:sp>
      <p:sp>
        <p:nvSpPr>
          <p:cNvPr id="373" name="Google Shape;373;p38"/>
          <p:cNvSpPr txBox="1"/>
          <p:nvPr>
            <p:ph idx="1" type="subTitle"/>
          </p:nvPr>
        </p:nvSpPr>
        <p:spPr>
          <a:xfrm>
            <a:off x="2138675" y="3588125"/>
            <a:ext cx="58422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incidents pattern can lead to: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More efficient deployment of emergency personnel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Reducing response times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Improving outcomes for accident victims</a:t>
            </a:r>
            <a:endParaRPr/>
          </a:p>
        </p:txBody>
      </p:sp>
      <p:sp>
        <p:nvSpPr>
          <p:cNvPr id="374" name="Google Shape;374;p38"/>
          <p:cNvSpPr txBox="1"/>
          <p:nvPr>
            <p:ph idx="4" type="title"/>
          </p:nvPr>
        </p:nvSpPr>
        <p:spPr>
          <a:xfrm>
            <a:off x="2138675" y="3093800"/>
            <a:ext cx="4474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Emergency Response</a:t>
            </a:r>
            <a:endParaRPr/>
          </a:p>
        </p:txBody>
      </p:sp>
      <p:sp>
        <p:nvSpPr>
          <p:cNvPr id="375" name="Google Shape;375;p38"/>
          <p:cNvSpPr txBox="1"/>
          <p:nvPr>
            <p:ph idx="1" type="subTitle"/>
          </p:nvPr>
        </p:nvSpPr>
        <p:spPr>
          <a:xfrm>
            <a:off x="2138675" y="1831375"/>
            <a:ext cx="6904800" cy="11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“high-risk” area, the city can implement </a:t>
            </a:r>
            <a:r>
              <a:rPr b="1" lang="en"/>
              <a:t>targeted safety measures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Enhanced signage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Improved road 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Better lighting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More frequent traffic enforcement during high-risk periods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39"/>
          <p:cNvGrpSpPr/>
          <p:nvPr/>
        </p:nvGrpSpPr>
        <p:grpSpPr>
          <a:xfrm>
            <a:off x="5006725" y="496550"/>
            <a:ext cx="3544825" cy="4142050"/>
            <a:chOff x="5006725" y="496550"/>
            <a:chExt cx="3544825" cy="4142050"/>
          </a:xfrm>
        </p:grpSpPr>
        <p:sp>
          <p:nvSpPr>
            <p:cNvPr id="381" name="Google Shape;381;p39"/>
            <p:cNvSpPr/>
            <p:nvPr/>
          </p:nvSpPr>
          <p:spPr>
            <a:xfrm>
              <a:off x="5006725" y="496550"/>
              <a:ext cx="3544800" cy="259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5006750" y="3081900"/>
              <a:ext cx="3544800" cy="155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39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39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9"/>
          <p:cNvCxnSpPr/>
          <p:nvPr/>
        </p:nvCxnSpPr>
        <p:spPr>
          <a:xfrm>
            <a:off x="5132975" y="3429000"/>
            <a:ext cx="0" cy="91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9"/>
          <p:cNvCxnSpPr/>
          <p:nvPr/>
        </p:nvCxnSpPr>
        <p:spPr>
          <a:xfrm>
            <a:off x="8424000" y="3429000"/>
            <a:ext cx="0" cy="91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9"/>
          <p:cNvCxnSpPr/>
          <p:nvPr/>
        </p:nvCxnSpPr>
        <p:spPr>
          <a:xfrm>
            <a:off x="5132975" y="767850"/>
            <a:ext cx="0" cy="217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9"/>
          <p:cNvCxnSpPr/>
          <p:nvPr/>
        </p:nvCxnSpPr>
        <p:spPr>
          <a:xfrm>
            <a:off x="5301275" y="767850"/>
            <a:ext cx="3071400" cy="213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9"/>
          <p:cNvSpPr txBox="1"/>
          <p:nvPr>
            <p:ph type="ctrTitle"/>
          </p:nvPr>
        </p:nvSpPr>
        <p:spPr>
          <a:xfrm>
            <a:off x="717750" y="837825"/>
            <a:ext cx="4289100" cy="14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DRIVE SAFE!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THANKS :)</a:t>
            </a:r>
            <a:endParaRPr sz="5000"/>
          </a:p>
        </p:txBody>
      </p:sp>
      <p:cxnSp>
        <p:nvCxnSpPr>
          <p:cNvPr id="390" name="Google Shape;390;p39"/>
          <p:cNvCxnSpPr/>
          <p:nvPr/>
        </p:nvCxnSpPr>
        <p:spPr>
          <a:xfrm flipH="1" rot="10800000">
            <a:off x="780000" y="3606125"/>
            <a:ext cx="4013100" cy="339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39"/>
          <p:cNvCxnSpPr/>
          <p:nvPr/>
        </p:nvCxnSpPr>
        <p:spPr>
          <a:xfrm flipH="1" rot="10800000">
            <a:off x="780000" y="3758525"/>
            <a:ext cx="4013100" cy="339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9"/>
          <p:cNvSpPr txBox="1"/>
          <p:nvPr/>
        </p:nvSpPr>
        <p:spPr>
          <a:xfrm>
            <a:off x="780000" y="2431863"/>
            <a:ext cx="28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Do you have any questions?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2239050" y="1635875"/>
            <a:ext cx="46659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133,793</a:t>
            </a:r>
            <a:endParaRPr sz="7000"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1892550" y="2562950"/>
            <a:ext cx="5358900" cy="6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</a:t>
            </a:r>
            <a:r>
              <a:rPr lang="en" sz="1600"/>
              <a:t>umber of </a:t>
            </a:r>
            <a:r>
              <a:rPr lang="en" sz="1600"/>
              <a:t>t</a:t>
            </a:r>
            <a:r>
              <a:rPr lang="en" sz="1600"/>
              <a:t>raffic incidents reported in Austin, TX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May 2022 - Dec 2024</a:t>
            </a:r>
            <a:endParaRPr sz="16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34875" y="3786609"/>
            <a:ext cx="3274260" cy="1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5"/>
          <p:cNvGrpSpPr/>
          <p:nvPr/>
        </p:nvGrpSpPr>
        <p:grpSpPr>
          <a:xfrm>
            <a:off x="593725" y="496550"/>
            <a:ext cx="2929950" cy="4142050"/>
            <a:chOff x="593725" y="496550"/>
            <a:chExt cx="2929950" cy="4142050"/>
          </a:xfrm>
        </p:grpSpPr>
        <p:sp>
          <p:nvSpPr>
            <p:cNvPr id="160" name="Google Shape;160;p25"/>
            <p:cNvSpPr/>
            <p:nvPr/>
          </p:nvSpPr>
          <p:spPr>
            <a:xfrm flipH="1">
              <a:off x="593725" y="496550"/>
              <a:ext cx="2929800" cy="259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 flipH="1">
              <a:off x="593875" y="3081900"/>
              <a:ext cx="2929800" cy="155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" name="Google Shape;162;p25"/>
            <p:cNvCxnSpPr/>
            <p:nvPr/>
          </p:nvCxnSpPr>
          <p:spPr>
            <a:xfrm>
              <a:off x="862500" y="3207000"/>
              <a:ext cx="2356200" cy="89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3" name="Google Shape;163;p25"/>
          <p:cNvSpPr txBox="1"/>
          <p:nvPr>
            <p:ph type="title"/>
          </p:nvPr>
        </p:nvSpPr>
        <p:spPr>
          <a:xfrm>
            <a:off x="3821450" y="637150"/>
            <a:ext cx="35526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GOALS</a:t>
            </a:r>
            <a:endParaRPr sz="4000"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3719700" y="1329950"/>
            <a:ext cx="5091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Identifying traffic </a:t>
            </a:r>
            <a:r>
              <a:rPr b="1" lang="en" sz="1400">
                <a:solidFill>
                  <a:srgbClr val="000000"/>
                </a:solidFill>
              </a:rPr>
              <a:t>incident-prone</a:t>
            </a:r>
            <a:r>
              <a:rPr lang="en" sz="1400">
                <a:solidFill>
                  <a:srgbClr val="000000"/>
                </a:solidFill>
              </a:rPr>
              <a:t> intersections, neighborhoods, and specific subsections of Austin.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Analyzing patterns related to specific days, times, and months that experience higher rates of traffic incidents.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Providing insights that can guide city planners and policymakers in directing resources to areas that need them the most.</a:t>
            </a:r>
            <a:endParaRPr sz="1400"/>
          </a:p>
        </p:txBody>
      </p:sp>
      <p:cxnSp>
        <p:nvCxnSpPr>
          <p:cNvPr id="165" name="Google Shape;165;p25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5"/>
          <p:cNvCxnSpPr/>
          <p:nvPr/>
        </p:nvCxnSpPr>
        <p:spPr>
          <a:xfrm>
            <a:off x="725775" y="630000"/>
            <a:ext cx="0" cy="353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5"/>
          <p:cNvCxnSpPr/>
          <p:nvPr/>
        </p:nvCxnSpPr>
        <p:spPr>
          <a:xfrm>
            <a:off x="3386925" y="630000"/>
            <a:ext cx="0" cy="353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5"/>
          <p:cNvCxnSpPr/>
          <p:nvPr/>
        </p:nvCxnSpPr>
        <p:spPr>
          <a:xfrm>
            <a:off x="3843800" y="496550"/>
            <a:ext cx="458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5"/>
          <p:cNvSpPr txBox="1"/>
          <p:nvPr>
            <p:ph idx="4294967295" type="title"/>
          </p:nvPr>
        </p:nvSpPr>
        <p:spPr>
          <a:xfrm>
            <a:off x="807600" y="629996"/>
            <a:ext cx="11418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6"/>
          <p:cNvGrpSpPr/>
          <p:nvPr/>
        </p:nvGrpSpPr>
        <p:grpSpPr>
          <a:xfrm>
            <a:off x="736300" y="496550"/>
            <a:ext cx="7815075" cy="4143200"/>
            <a:chOff x="736300" y="496550"/>
            <a:chExt cx="7815075" cy="4143200"/>
          </a:xfrm>
        </p:grpSpPr>
        <p:sp>
          <p:nvSpPr>
            <p:cNvPr id="175" name="Google Shape;175;p26"/>
            <p:cNvSpPr/>
            <p:nvPr/>
          </p:nvSpPr>
          <p:spPr>
            <a:xfrm>
              <a:off x="6784375" y="2543350"/>
              <a:ext cx="1767000" cy="209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784375" y="496550"/>
              <a:ext cx="1767000" cy="295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" name="Google Shape;177;p26"/>
            <p:cNvCxnSpPr/>
            <p:nvPr/>
          </p:nvCxnSpPr>
          <p:spPr>
            <a:xfrm rot="10800000">
              <a:off x="736300" y="747975"/>
              <a:ext cx="7699500" cy="1187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8" name="Google Shape;178;p26"/>
          <p:cNvSpPr txBox="1"/>
          <p:nvPr>
            <p:ph type="title"/>
          </p:nvPr>
        </p:nvSpPr>
        <p:spPr>
          <a:xfrm>
            <a:off x="1861800" y="3270925"/>
            <a:ext cx="4210200" cy="9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79" name="Google Shape;179;p26"/>
          <p:cNvSpPr txBox="1"/>
          <p:nvPr>
            <p:ph idx="2" type="title"/>
          </p:nvPr>
        </p:nvSpPr>
        <p:spPr>
          <a:xfrm>
            <a:off x="720000" y="3408784"/>
            <a:ext cx="1141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25775" y="2329700"/>
            <a:ext cx="0" cy="183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6"/>
          <p:cNvCxnSpPr/>
          <p:nvPr/>
        </p:nvCxnSpPr>
        <p:spPr>
          <a:xfrm>
            <a:off x="720000" y="6217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6"/>
          <p:cNvCxnSpPr/>
          <p:nvPr/>
        </p:nvCxnSpPr>
        <p:spPr>
          <a:xfrm>
            <a:off x="714150" y="2101911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375" y="2260725"/>
            <a:ext cx="1141800" cy="1265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7468075" y="1062350"/>
            <a:ext cx="1083300" cy="35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4488725" y="1062350"/>
            <a:ext cx="1009800" cy="11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29850" y="1069238"/>
            <a:ext cx="10098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529400" y="4519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93" name="Google Shape;193;p27"/>
          <p:cNvSpPr txBox="1"/>
          <p:nvPr>
            <p:ph idx="2" type="title"/>
          </p:nvPr>
        </p:nvSpPr>
        <p:spPr>
          <a:xfrm>
            <a:off x="529400" y="2287538"/>
            <a:ext cx="29973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Incidents Data</a:t>
            </a:r>
            <a:endParaRPr/>
          </a:p>
        </p:txBody>
      </p:sp>
      <p:sp>
        <p:nvSpPr>
          <p:cNvPr id="194" name="Google Shape;194;p27"/>
          <p:cNvSpPr txBox="1"/>
          <p:nvPr>
            <p:ph idx="3" type="title"/>
          </p:nvPr>
        </p:nvSpPr>
        <p:spPr>
          <a:xfrm>
            <a:off x="4405400" y="2280650"/>
            <a:ext cx="38397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Data</a:t>
            </a:r>
            <a:endParaRPr/>
          </a:p>
        </p:txBody>
      </p:sp>
      <p:sp>
        <p:nvSpPr>
          <p:cNvPr id="195" name="Google Shape;195;p27"/>
          <p:cNvSpPr txBox="1"/>
          <p:nvPr>
            <p:ph idx="1" type="subTitle"/>
          </p:nvPr>
        </p:nvSpPr>
        <p:spPr>
          <a:xfrm>
            <a:off x="4405400" y="2781775"/>
            <a:ext cx="2998200" cy="23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r>
              <a:rPr lang="en"/>
              <a:t>: </a:t>
            </a:r>
            <a:r>
              <a:rPr lang="en"/>
              <a:t>Visual Crossing Weather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Columns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datetime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temp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humidity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precip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windspeed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cloudcover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visibility</a:t>
            </a:r>
            <a:endParaRPr/>
          </a:p>
        </p:txBody>
      </p:sp>
      <p:sp>
        <p:nvSpPr>
          <p:cNvPr id="196" name="Google Shape;196;p27"/>
          <p:cNvSpPr txBox="1"/>
          <p:nvPr>
            <p:ph idx="4" type="subTitle"/>
          </p:nvPr>
        </p:nvSpPr>
        <p:spPr>
          <a:xfrm>
            <a:off x="529400" y="2781775"/>
            <a:ext cx="36582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r>
              <a:rPr lang="en"/>
              <a:t>: </a:t>
            </a:r>
            <a:r>
              <a:rPr lang="en"/>
              <a:t>City of Austin Open Data Portal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olumns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Traffic Report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Published Date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Issue Reported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Latitude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Longitude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Agency</a:t>
            </a:r>
            <a:endParaRPr/>
          </a:p>
        </p:txBody>
      </p:sp>
      <p:cxnSp>
        <p:nvCxnSpPr>
          <p:cNvPr id="197" name="Google Shape;197;p27"/>
          <p:cNvCxnSpPr/>
          <p:nvPr/>
        </p:nvCxnSpPr>
        <p:spPr>
          <a:xfrm>
            <a:off x="529400" y="1207088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900" y="1369727"/>
            <a:ext cx="558931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88" y="1359323"/>
            <a:ext cx="558925" cy="55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7"/>
          <p:cNvCxnSpPr/>
          <p:nvPr/>
        </p:nvCxnSpPr>
        <p:spPr>
          <a:xfrm flipH="1" rot="10800000">
            <a:off x="2171050" y="3785125"/>
            <a:ext cx="432900" cy="24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/>
          <p:nvPr/>
        </p:nvCxnSpPr>
        <p:spPr>
          <a:xfrm flipH="1" rot="10800000">
            <a:off x="2171350" y="3938900"/>
            <a:ext cx="457500" cy="9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/>
          <p:nvPr/>
        </p:nvCxnSpPr>
        <p:spPr>
          <a:xfrm>
            <a:off x="2162950" y="4033525"/>
            <a:ext cx="456000" cy="34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 txBox="1"/>
          <p:nvPr/>
        </p:nvSpPr>
        <p:spPr>
          <a:xfrm>
            <a:off x="2602150" y="3607750"/>
            <a:ext cx="1288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Collision</a:t>
            </a:r>
            <a:endParaRPr sz="1000"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Traffic Hazard</a:t>
            </a:r>
            <a:endParaRPr sz="1000"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Icy Roadway</a:t>
            </a:r>
            <a:endParaRPr sz="1000"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Boat Accident</a:t>
            </a:r>
            <a:endParaRPr sz="1000"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Obstruct Highway</a:t>
            </a:r>
            <a:endParaRPr sz="1000"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04" name="Google Shape;204;p27"/>
          <p:cNvCxnSpPr/>
          <p:nvPr/>
        </p:nvCxnSpPr>
        <p:spPr>
          <a:xfrm>
            <a:off x="2179900" y="4033525"/>
            <a:ext cx="438900" cy="19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>
            <a:endCxn id="203" idx="1"/>
          </p:cNvCxnSpPr>
          <p:nvPr/>
        </p:nvCxnSpPr>
        <p:spPr>
          <a:xfrm>
            <a:off x="2177650" y="4033600"/>
            <a:ext cx="424500" cy="5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8"/>
          <p:cNvGrpSpPr/>
          <p:nvPr/>
        </p:nvGrpSpPr>
        <p:grpSpPr>
          <a:xfrm>
            <a:off x="5006725" y="496550"/>
            <a:ext cx="3544825" cy="4142050"/>
            <a:chOff x="5006725" y="496550"/>
            <a:chExt cx="3544825" cy="4142050"/>
          </a:xfrm>
        </p:grpSpPr>
        <p:sp>
          <p:nvSpPr>
            <p:cNvPr id="211" name="Google Shape;211;p28"/>
            <p:cNvSpPr/>
            <p:nvPr/>
          </p:nvSpPr>
          <p:spPr>
            <a:xfrm>
              <a:off x="5006725" y="496550"/>
              <a:ext cx="3544800" cy="259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006750" y="3081900"/>
              <a:ext cx="3544800" cy="155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3" name="Google Shape;213;p28"/>
          <p:cNvCxnSpPr/>
          <p:nvPr/>
        </p:nvCxnSpPr>
        <p:spPr>
          <a:xfrm>
            <a:off x="720000" y="820213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132975" y="3429000"/>
            <a:ext cx="0" cy="916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888963"/>
            <a:ext cx="7715700" cy="145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00" y="3125175"/>
            <a:ext cx="7727799" cy="181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>
            <p:ph idx="4294967295" type="title"/>
          </p:nvPr>
        </p:nvSpPr>
        <p:spPr>
          <a:xfrm>
            <a:off x="708200" y="308113"/>
            <a:ext cx="3448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Incident Sample Data</a:t>
            </a:r>
            <a:endParaRPr sz="2500"/>
          </a:p>
        </p:txBody>
      </p:sp>
      <p:cxnSp>
        <p:nvCxnSpPr>
          <p:cNvPr id="218" name="Google Shape;218;p28"/>
          <p:cNvCxnSpPr/>
          <p:nvPr/>
        </p:nvCxnSpPr>
        <p:spPr>
          <a:xfrm>
            <a:off x="720100" y="3026238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8"/>
          <p:cNvSpPr txBox="1"/>
          <p:nvPr>
            <p:ph idx="4294967295" type="title"/>
          </p:nvPr>
        </p:nvSpPr>
        <p:spPr>
          <a:xfrm>
            <a:off x="708200" y="2514213"/>
            <a:ext cx="34485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Weather</a:t>
            </a:r>
            <a:r>
              <a:rPr lang="en" sz="2500"/>
              <a:t> Sample Data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9"/>
          <p:cNvGrpSpPr/>
          <p:nvPr/>
        </p:nvGrpSpPr>
        <p:grpSpPr>
          <a:xfrm>
            <a:off x="593725" y="496550"/>
            <a:ext cx="2929950" cy="4142050"/>
            <a:chOff x="593725" y="496550"/>
            <a:chExt cx="2929950" cy="4142050"/>
          </a:xfrm>
        </p:grpSpPr>
        <p:sp>
          <p:nvSpPr>
            <p:cNvPr id="225" name="Google Shape;225;p29"/>
            <p:cNvSpPr/>
            <p:nvPr/>
          </p:nvSpPr>
          <p:spPr>
            <a:xfrm flipH="1">
              <a:off x="593725" y="496550"/>
              <a:ext cx="2929800" cy="259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 flipH="1">
              <a:off x="593875" y="3081900"/>
              <a:ext cx="2929800" cy="155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" name="Google Shape;227;p29"/>
            <p:cNvCxnSpPr/>
            <p:nvPr/>
          </p:nvCxnSpPr>
          <p:spPr>
            <a:xfrm>
              <a:off x="862500" y="3207000"/>
              <a:ext cx="2356200" cy="89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8" name="Google Shape;228;p29"/>
          <p:cNvSpPr txBox="1"/>
          <p:nvPr>
            <p:ph type="title"/>
          </p:nvPr>
        </p:nvSpPr>
        <p:spPr>
          <a:xfrm>
            <a:off x="3821450" y="637150"/>
            <a:ext cx="3552600" cy="1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EXPLORATORY DATA ANALYSIS</a:t>
            </a:r>
            <a:endParaRPr sz="4000"/>
          </a:p>
        </p:txBody>
      </p:sp>
      <p:cxnSp>
        <p:nvCxnSpPr>
          <p:cNvPr id="229" name="Google Shape;229;p29"/>
          <p:cNvCxnSpPr/>
          <p:nvPr/>
        </p:nvCxnSpPr>
        <p:spPr>
          <a:xfrm>
            <a:off x="720000" y="451350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725775" y="630000"/>
            <a:ext cx="0" cy="353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9"/>
          <p:cNvCxnSpPr/>
          <p:nvPr/>
        </p:nvCxnSpPr>
        <p:spPr>
          <a:xfrm>
            <a:off x="3386925" y="630000"/>
            <a:ext cx="0" cy="353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9"/>
          <p:cNvCxnSpPr/>
          <p:nvPr/>
        </p:nvCxnSpPr>
        <p:spPr>
          <a:xfrm>
            <a:off x="3843800" y="496550"/>
            <a:ext cx="4586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9"/>
          <p:cNvSpPr txBox="1"/>
          <p:nvPr>
            <p:ph idx="4294967295" type="title"/>
          </p:nvPr>
        </p:nvSpPr>
        <p:spPr>
          <a:xfrm>
            <a:off x="807600" y="629996"/>
            <a:ext cx="1141800" cy="1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0000" y="927363"/>
            <a:ext cx="41748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720000" y="2704738"/>
            <a:ext cx="41748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Notes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3">
            <a:alphaModFix/>
          </a:blip>
          <a:srcRect b="0" l="0" r="4843" t="0"/>
          <a:stretch/>
        </p:blipFill>
        <p:spPr>
          <a:xfrm>
            <a:off x="361700" y="1163200"/>
            <a:ext cx="3952925" cy="3052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54" y="1163200"/>
            <a:ext cx="4132272" cy="30529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42" name="Google Shape;242;p30"/>
          <p:cNvCxnSpPr/>
          <p:nvPr/>
        </p:nvCxnSpPr>
        <p:spPr>
          <a:xfrm>
            <a:off x="714150" y="779950"/>
            <a:ext cx="7715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0"/>
          <p:cNvSpPr txBox="1"/>
          <p:nvPr>
            <p:ph type="title"/>
          </p:nvPr>
        </p:nvSpPr>
        <p:spPr>
          <a:xfrm>
            <a:off x="714150" y="207250"/>
            <a:ext cx="330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 title="Screen Recording 2025-04-13 at 19.48.57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325" y="787300"/>
            <a:ext cx="7255328" cy="38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Style Solutions by Slidesgo">
  <a:themeElements>
    <a:clrScheme name="Simple Light">
      <a:dk1>
        <a:srgbClr val="2A2A2A"/>
      </a:dk1>
      <a:lt1>
        <a:srgbClr val="FAFAFA"/>
      </a:lt1>
      <a:dk2>
        <a:srgbClr val="FFFFFF"/>
      </a:dk2>
      <a:lt2>
        <a:srgbClr val="C4E6DE"/>
      </a:lt2>
      <a:accent1>
        <a:srgbClr val="D8D8D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